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80" r:id="rId2"/>
  </p:sldMasterIdLst>
  <p:notesMasterIdLst>
    <p:notesMasterId r:id="rId28"/>
  </p:notesMasterIdLst>
  <p:sldIdLst>
    <p:sldId id="256" r:id="rId3"/>
    <p:sldId id="259" r:id="rId4"/>
    <p:sldId id="318" r:id="rId5"/>
    <p:sldId id="321" r:id="rId6"/>
    <p:sldId id="361" r:id="rId7"/>
    <p:sldId id="377" r:id="rId8"/>
    <p:sldId id="374" r:id="rId9"/>
    <p:sldId id="323" r:id="rId10"/>
    <p:sldId id="373" r:id="rId11"/>
    <p:sldId id="365" r:id="rId12"/>
    <p:sldId id="389" r:id="rId13"/>
    <p:sldId id="362" r:id="rId14"/>
    <p:sldId id="376" r:id="rId15"/>
    <p:sldId id="382" r:id="rId16"/>
    <p:sldId id="379" r:id="rId17"/>
    <p:sldId id="380" r:id="rId18"/>
    <p:sldId id="381" r:id="rId19"/>
    <p:sldId id="384" r:id="rId20"/>
    <p:sldId id="383" r:id="rId21"/>
    <p:sldId id="385" r:id="rId22"/>
    <p:sldId id="386" r:id="rId23"/>
    <p:sldId id="388" r:id="rId24"/>
    <p:sldId id="387" r:id="rId25"/>
    <p:sldId id="363" r:id="rId26"/>
    <p:sldId id="378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Reem Kufi" panose="020B0604020202020204"/>
      <p:regular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moudJamil" initials="M" lastIdx="1" clrIdx="0">
    <p:extLst>
      <p:ext uri="{19B8F6BF-5375-455C-9EA6-DF929625EA0E}">
        <p15:presenceInfo xmlns:p15="http://schemas.microsoft.com/office/powerpoint/2012/main" userId="S::MahmoudJamil.sci.stu.2@azhar.edu.eg::25c49b80-0dd3-4e54-870c-1bdcef371e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A70596-F775-4ADC-8D03-B4C62E138D36}">
  <a:tblStyle styleId="{25A70596-F775-4ADC-8D03-B4C62E138D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4660"/>
  </p:normalViewPr>
  <p:slideViewPr>
    <p:cSldViewPr snapToGrid="0">
      <p:cViewPr varScale="1">
        <p:scale>
          <a:sx n="87" d="100"/>
          <a:sy n="87" d="100"/>
        </p:scale>
        <p:origin x="1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Everyone mint 150 hour videos uploaded on 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053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72269eaa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72269eaa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029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571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437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694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264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147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399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911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153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84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9396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16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72269eaa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72269eaa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585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19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540 million year no one can see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4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3339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064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21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/>
          <p:nvPr/>
        </p:nvSpPr>
        <p:spPr>
          <a:xfrm>
            <a:off x="720000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1552725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5410350" y="2572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3481525" y="3896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7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02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 column text 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subTitle" idx="1"/>
          </p:nvPr>
        </p:nvSpPr>
        <p:spPr>
          <a:xfrm>
            <a:off x="723900" y="2076450"/>
            <a:ext cx="27909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/>
          <p:nvPr/>
        </p:nvSpPr>
        <p:spPr>
          <a:xfrm rot="10800000" flipH="1">
            <a:off x="0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4"/>
          <p:cNvSpPr/>
          <p:nvPr/>
        </p:nvSpPr>
        <p:spPr>
          <a:xfrm>
            <a:off x="4250775" y="540000"/>
            <a:ext cx="4173300" cy="22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172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ubTitle" idx="1"/>
          </p:nvPr>
        </p:nvSpPr>
        <p:spPr>
          <a:xfrm>
            <a:off x="2206250" y="1877517"/>
            <a:ext cx="47373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003125" y="3059517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0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92850" y="2257100"/>
            <a:ext cx="59583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1786700"/>
            <a:ext cx="3908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03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/>
          <p:nvPr/>
        </p:nvSpPr>
        <p:spPr>
          <a:xfrm>
            <a:off x="720000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3"/>
          <p:cNvSpPr/>
          <p:nvPr/>
        </p:nvSpPr>
        <p:spPr>
          <a:xfrm rot="10800000">
            <a:off x="7603425" y="3602975"/>
            <a:ext cx="1540587" cy="1540521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022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1566750" y="1538250"/>
            <a:ext cx="60105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 flipH="1">
            <a:off x="720062" y="540000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8"/>
          <p:cNvSpPr/>
          <p:nvPr/>
        </p:nvSpPr>
        <p:spPr>
          <a:xfrm flipH="1">
            <a:off x="3515112" y="4341175"/>
            <a:ext cx="4908900" cy="2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4;p8"/>
          <p:cNvSpPr/>
          <p:nvPr/>
        </p:nvSpPr>
        <p:spPr>
          <a:xfrm rot="9387396" flipH="1">
            <a:off x="7503726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8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774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4312575" y="1188025"/>
            <a:ext cx="3790500" cy="32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3515050" y="540000"/>
            <a:ext cx="4908900" cy="22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152805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720000" y="1479450"/>
            <a:ext cx="29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988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89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70379" y="-428829"/>
            <a:ext cx="1802529" cy="180252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14"/>
          <p:cNvSpPr/>
          <p:nvPr/>
        </p:nvSpPr>
        <p:spPr>
          <a:xfrm rot="900108">
            <a:off x="7586327" y="3667699"/>
            <a:ext cx="1802354" cy="1802354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4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37479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9" r:id="rId7"/>
    <p:sldLayoutId id="214748369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cs.ryerson.ca/~aharley/vis/conv/flat.html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0t-OCG79-U?feature=oembed" TargetMode="External"/><Relationship Id="rId5" Type="http://schemas.openxmlformats.org/officeDocument/2006/relationships/image" Target="../media/image27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2379117" y="1872445"/>
            <a:ext cx="3995691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dirty="0"/>
              <a:t>The art of CNN</a:t>
            </a:r>
            <a:endParaRPr sz="4000" b="1" dirty="0">
              <a:latin typeface="+mj-lt"/>
            </a:endParaRPr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3399140" y="3248080"/>
            <a:ext cx="1883683" cy="29440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/>
            <a:r>
              <a:rPr lang="en-US" sz="1800" dirty="0">
                <a:solidFill>
                  <a:schemeClr val="dk2"/>
                </a:solidFill>
              </a:rPr>
              <a:t>Mahmoud Gamiel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90" name="Google Shape;190;p33"/>
          <p:cNvSpPr/>
          <p:nvPr/>
        </p:nvSpPr>
        <p:spPr>
          <a:xfrm rot="5400000">
            <a:off x="4335721" y="1996761"/>
            <a:ext cx="26525" cy="186767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7BEF594-3F6D-4C82-9376-5FDD637E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40" y="3670700"/>
            <a:ext cx="4281720" cy="9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E49DEC7-9D6A-4960-A7FC-C914743702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016" y="0"/>
            <a:ext cx="434998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400FA9F-E7EA-4526-854D-19EB0F4F1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4240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8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AE512FB-2B7D-4478-9CF3-207771B0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1" y="466365"/>
            <a:ext cx="5847907" cy="618949"/>
          </a:xfrm>
        </p:spPr>
        <p:txBody>
          <a:bodyPr/>
          <a:lstStyle/>
          <a:p>
            <a:r>
              <a:rPr lang="en-US" sz="2800" dirty="0"/>
              <a:t>Why Convolution Neural Network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E38214-6733-4E7C-A434-D1074AEA9848}"/>
              </a:ext>
            </a:extLst>
          </p:cNvPr>
          <p:cNvSpPr/>
          <p:nvPr/>
        </p:nvSpPr>
        <p:spPr>
          <a:xfrm>
            <a:off x="382106" y="2172958"/>
            <a:ext cx="707852" cy="64327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929E92-F7AD-451F-A49A-A7331B3BC7C1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726358" y="2172957"/>
            <a:ext cx="9674" cy="6432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E40B68-DE05-46D8-A8C0-8EC73BB638D9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360468" y="2494593"/>
            <a:ext cx="729490" cy="1151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B3E6E01-48C9-4F50-8BB5-19113C7AFA8B}"/>
              </a:ext>
            </a:extLst>
          </p:cNvPr>
          <p:cNvSpPr/>
          <p:nvPr/>
        </p:nvSpPr>
        <p:spPr>
          <a:xfrm>
            <a:off x="2128403" y="1529443"/>
            <a:ext cx="361493" cy="19770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D62FD9-C6BF-4772-8EB6-D230D73257BE}"/>
              </a:ext>
            </a:extLst>
          </p:cNvPr>
          <p:cNvCxnSpPr/>
          <p:nvPr/>
        </p:nvCxnSpPr>
        <p:spPr>
          <a:xfrm flipH="1">
            <a:off x="2128403" y="2009558"/>
            <a:ext cx="3571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474C82-D00E-4812-9DF6-3C42FA3D3330}"/>
              </a:ext>
            </a:extLst>
          </p:cNvPr>
          <p:cNvCxnSpPr/>
          <p:nvPr/>
        </p:nvCxnSpPr>
        <p:spPr>
          <a:xfrm flipH="1">
            <a:off x="2137138" y="2513689"/>
            <a:ext cx="3571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EBFB36-C1C6-4DD2-A533-4AD658AF202C}"/>
              </a:ext>
            </a:extLst>
          </p:cNvPr>
          <p:cNvCxnSpPr/>
          <p:nvPr/>
        </p:nvCxnSpPr>
        <p:spPr>
          <a:xfrm flipH="1">
            <a:off x="2128403" y="3064360"/>
            <a:ext cx="3571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A4D2D5-91E9-4094-A4EF-877AE61F4EE5}"/>
              </a:ext>
            </a:extLst>
          </p:cNvPr>
          <p:cNvCxnSpPr>
            <a:cxnSpLocks/>
          </p:cNvCxnSpPr>
          <p:nvPr/>
        </p:nvCxnSpPr>
        <p:spPr>
          <a:xfrm>
            <a:off x="1233377" y="2504975"/>
            <a:ext cx="7817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DCB318B1-DEF6-4751-9140-20589EB30532}"/>
              </a:ext>
            </a:extLst>
          </p:cNvPr>
          <p:cNvSpPr/>
          <p:nvPr/>
        </p:nvSpPr>
        <p:spPr>
          <a:xfrm>
            <a:off x="3999096" y="1693175"/>
            <a:ext cx="357127" cy="35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4F66050-B830-41FC-B9B5-E0BF9D844432}"/>
              </a:ext>
            </a:extLst>
          </p:cNvPr>
          <p:cNvSpPr/>
          <p:nvPr/>
        </p:nvSpPr>
        <p:spPr>
          <a:xfrm>
            <a:off x="3097204" y="1336048"/>
            <a:ext cx="357127" cy="35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26C2B62-5541-4C68-94E4-0885B6B1FC9D}"/>
              </a:ext>
            </a:extLst>
          </p:cNvPr>
          <p:cNvSpPr/>
          <p:nvPr/>
        </p:nvSpPr>
        <p:spPr>
          <a:xfrm>
            <a:off x="3999096" y="2479599"/>
            <a:ext cx="357127" cy="35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9172E6-4932-4FF0-AE39-8362B3E13E56}"/>
              </a:ext>
            </a:extLst>
          </p:cNvPr>
          <p:cNvSpPr/>
          <p:nvPr/>
        </p:nvSpPr>
        <p:spPr>
          <a:xfrm>
            <a:off x="3097721" y="2122472"/>
            <a:ext cx="357127" cy="35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C0068C-7187-48A1-AAB9-1EAD42A5E02A}"/>
              </a:ext>
            </a:extLst>
          </p:cNvPr>
          <p:cNvSpPr/>
          <p:nvPr/>
        </p:nvSpPr>
        <p:spPr>
          <a:xfrm>
            <a:off x="3999096" y="3241495"/>
            <a:ext cx="357127" cy="35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48D282-DF9E-4976-AAF2-8D076214E433}"/>
              </a:ext>
            </a:extLst>
          </p:cNvPr>
          <p:cNvSpPr/>
          <p:nvPr/>
        </p:nvSpPr>
        <p:spPr>
          <a:xfrm>
            <a:off x="3097203" y="2884368"/>
            <a:ext cx="357127" cy="35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75221F-449B-43E3-A044-1A306190FFEA}"/>
              </a:ext>
            </a:extLst>
          </p:cNvPr>
          <p:cNvSpPr/>
          <p:nvPr/>
        </p:nvSpPr>
        <p:spPr>
          <a:xfrm>
            <a:off x="3097203" y="3646265"/>
            <a:ext cx="357127" cy="35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6DB99C-F186-4890-AF8F-283AA6EA196B}"/>
              </a:ext>
            </a:extLst>
          </p:cNvPr>
          <p:cNvCxnSpPr>
            <a:stCxn id="43" idx="6"/>
            <a:endCxn id="42" idx="2"/>
          </p:cNvCxnSpPr>
          <p:nvPr/>
        </p:nvCxnSpPr>
        <p:spPr>
          <a:xfrm>
            <a:off x="3454331" y="1514612"/>
            <a:ext cx="544765" cy="3571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5053509-B0F8-4F0C-B942-5196FCDA4B4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454848" y="1513179"/>
            <a:ext cx="596548" cy="10187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D737CF6-68CE-47CF-89D3-7B0C62F03E47}"/>
              </a:ext>
            </a:extLst>
          </p:cNvPr>
          <p:cNvCxnSpPr>
            <a:stCxn id="43" idx="6"/>
            <a:endCxn id="46" idx="1"/>
          </p:cNvCxnSpPr>
          <p:nvPr/>
        </p:nvCxnSpPr>
        <p:spPr>
          <a:xfrm>
            <a:off x="3454331" y="1514612"/>
            <a:ext cx="597065" cy="17791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725B6A2-19F3-4309-83C6-A142FC0C06E4}"/>
              </a:ext>
            </a:extLst>
          </p:cNvPr>
          <p:cNvCxnSpPr>
            <a:stCxn id="45" idx="6"/>
            <a:endCxn id="42" idx="2"/>
          </p:cNvCxnSpPr>
          <p:nvPr/>
        </p:nvCxnSpPr>
        <p:spPr>
          <a:xfrm flipV="1">
            <a:off x="3454848" y="1871739"/>
            <a:ext cx="544248" cy="4292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81E7A70-68B8-4E40-9792-BE8C013496A6}"/>
              </a:ext>
            </a:extLst>
          </p:cNvPr>
          <p:cNvCxnSpPr>
            <a:stCxn id="45" idx="6"/>
            <a:endCxn id="44" idx="1"/>
          </p:cNvCxnSpPr>
          <p:nvPr/>
        </p:nvCxnSpPr>
        <p:spPr>
          <a:xfrm>
            <a:off x="3454848" y="2301036"/>
            <a:ext cx="596548" cy="23086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09EE17C-04C5-49DE-9ECF-365F5C4125C7}"/>
              </a:ext>
            </a:extLst>
          </p:cNvPr>
          <p:cNvCxnSpPr>
            <a:stCxn id="45" idx="6"/>
            <a:endCxn id="46" idx="1"/>
          </p:cNvCxnSpPr>
          <p:nvPr/>
        </p:nvCxnSpPr>
        <p:spPr>
          <a:xfrm>
            <a:off x="3454848" y="2301036"/>
            <a:ext cx="596548" cy="9927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94729-A600-4688-9569-A7F3880D2ABC}"/>
              </a:ext>
            </a:extLst>
          </p:cNvPr>
          <p:cNvCxnSpPr>
            <a:stCxn id="47" idx="6"/>
            <a:endCxn id="42" idx="2"/>
          </p:cNvCxnSpPr>
          <p:nvPr/>
        </p:nvCxnSpPr>
        <p:spPr>
          <a:xfrm flipV="1">
            <a:off x="3454330" y="1871739"/>
            <a:ext cx="544766" cy="11911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38FC448-F9B1-41C0-BEBF-866B1B170E87}"/>
              </a:ext>
            </a:extLst>
          </p:cNvPr>
          <p:cNvCxnSpPr>
            <a:stCxn id="47" idx="6"/>
            <a:endCxn id="44" idx="1"/>
          </p:cNvCxnSpPr>
          <p:nvPr/>
        </p:nvCxnSpPr>
        <p:spPr>
          <a:xfrm flipV="1">
            <a:off x="3454330" y="2531899"/>
            <a:ext cx="597066" cy="5310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9619017-1D7C-4A0D-B745-6C6294C7C517}"/>
              </a:ext>
            </a:extLst>
          </p:cNvPr>
          <p:cNvCxnSpPr>
            <a:stCxn id="47" idx="6"/>
            <a:endCxn id="46" idx="1"/>
          </p:cNvCxnSpPr>
          <p:nvPr/>
        </p:nvCxnSpPr>
        <p:spPr>
          <a:xfrm>
            <a:off x="3454330" y="3062932"/>
            <a:ext cx="597066" cy="23086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C77D4EA-1937-44EC-B672-232891E71805}"/>
              </a:ext>
            </a:extLst>
          </p:cNvPr>
          <p:cNvCxnSpPr>
            <a:stCxn id="48" idx="7"/>
            <a:endCxn id="42" idx="2"/>
          </p:cNvCxnSpPr>
          <p:nvPr/>
        </p:nvCxnSpPr>
        <p:spPr>
          <a:xfrm flipV="1">
            <a:off x="3402030" y="1871739"/>
            <a:ext cx="597066" cy="18268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9623B91-9C37-48DC-97E8-97A001463D58}"/>
              </a:ext>
            </a:extLst>
          </p:cNvPr>
          <p:cNvCxnSpPr>
            <a:stCxn id="48" idx="7"/>
            <a:endCxn id="44" idx="1"/>
          </p:cNvCxnSpPr>
          <p:nvPr/>
        </p:nvCxnSpPr>
        <p:spPr>
          <a:xfrm flipV="1">
            <a:off x="3402030" y="2531899"/>
            <a:ext cx="649366" cy="11666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6079952-DFCC-4019-9651-E1F7BE7E321B}"/>
              </a:ext>
            </a:extLst>
          </p:cNvPr>
          <p:cNvCxnSpPr>
            <a:stCxn id="48" idx="7"/>
            <a:endCxn id="46" idx="1"/>
          </p:cNvCxnSpPr>
          <p:nvPr/>
        </p:nvCxnSpPr>
        <p:spPr>
          <a:xfrm flipV="1">
            <a:off x="3402030" y="3293795"/>
            <a:ext cx="649366" cy="4047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7F05A7E-A92C-4028-9041-D42AAB64A687}"/>
              </a:ext>
            </a:extLst>
          </p:cNvPr>
          <p:cNvCxnSpPr>
            <a:cxnSpLocks/>
          </p:cNvCxnSpPr>
          <p:nvPr/>
        </p:nvCxnSpPr>
        <p:spPr>
          <a:xfrm>
            <a:off x="2533088" y="2520040"/>
            <a:ext cx="3908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093B75F0-CE74-4CEA-9466-3CF4FB9820C9}"/>
              </a:ext>
            </a:extLst>
          </p:cNvPr>
          <p:cNvSpPr/>
          <p:nvPr/>
        </p:nvSpPr>
        <p:spPr>
          <a:xfrm>
            <a:off x="4837267" y="3241494"/>
            <a:ext cx="357127" cy="35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952B992-5F5B-4F62-A4E7-8A380150082C}"/>
              </a:ext>
            </a:extLst>
          </p:cNvPr>
          <p:cNvSpPr/>
          <p:nvPr/>
        </p:nvSpPr>
        <p:spPr>
          <a:xfrm>
            <a:off x="4837267" y="2473029"/>
            <a:ext cx="357127" cy="35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0E94849-FA19-46EB-895A-B8C2CFDA4B83}"/>
              </a:ext>
            </a:extLst>
          </p:cNvPr>
          <p:cNvSpPr/>
          <p:nvPr/>
        </p:nvSpPr>
        <p:spPr>
          <a:xfrm>
            <a:off x="4837267" y="1694111"/>
            <a:ext cx="357127" cy="35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584A01-DD2B-49FF-8F64-5380534E97A9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4354414" y="1868734"/>
            <a:ext cx="482853" cy="39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BE25868-5B97-4AFC-865E-BF88B60B8A93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4361321" y="1868734"/>
            <a:ext cx="475946" cy="78285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8FCDE19-8360-4BCE-ADE5-97E203842EA5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354414" y="1889697"/>
            <a:ext cx="482853" cy="15303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98BD81F-9EB6-401E-A376-21A7A10FE73F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4354414" y="2647652"/>
            <a:ext cx="482853" cy="394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9A9D1B-7030-4E0D-BF3F-9F97B8C2742C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353984" y="1872675"/>
            <a:ext cx="483283" cy="7722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E2DF5A-ACAA-4370-BC46-471198209A88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323242" y="2644912"/>
            <a:ext cx="514025" cy="7751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BC674EC-3DDF-46E3-972E-C070E9B05E2D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336926" y="3389612"/>
            <a:ext cx="500341" cy="304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A9DD629-33C2-4882-9FC2-F1EE63C7B66A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4361321" y="2651593"/>
            <a:ext cx="475946" cy="7367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B45CD8E-4AB5-4D7F-AC78-EA7EA0FA057E}"/>
              </a:ext>
            </a:extLst>
          </p:cNvPr>
          <p:cNvCxnSpPr>
            <a:cxnSpLocks/>
            <a:endCxn id="98" idx="2"/>
          </p:cNvCxnSpPr>
          <p:nvPr/>
        </p:nvCxnSpPr>
        <p:spPr>
          <a:xfrm flipV="1">
            <a:off x="4355706" y="1872675"/>
            <a:ext cx="481561" cy="151338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1E3DBF79-57F6-4299-BE80-87C17CE3C6A2}"/>
              </a:ext>
            </a:extLst>
          </p:cNvPr>
          <p:cNvSpPr/>
          <p:nvPr/>
        </p:nvSpPr>
        <p:spPr>
          <a:xfrm>
            <a:off x="6021026" y="2479598"/>
            <a:ext cx="357127" cy="3571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70C54D3-9C5B-4837-A60E-AC4F800809BA}"/>
              </a:ext>
            </a:extLst>
          </p:cNvPr>
          <p:cNvCxnSpPr>
            <a:cxnSpLocks/>
            <a:stCxn id="98" idx="6"/>
          </p:cNvCxnSpPr>
          <p:nvPr/>
        </p:nvCxnSpPr>
        <p:spPr>
          <a:xfrm>
            <a:off x="5194394" y="1872675"/>
            <a:ext cx="828441" cy="7532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C75CB1C-19B4-4A01-8A2B-6FDEFCBD7D5F}"/>
              </a:ext>
            </a:extLst>
          </p:cNvPr>
          <p:cNvCxnSpPr>
            <a:cxnSpLocks/>
            <a:endCxn id="118" idx="2"/>
          </p:cNvCxnSpPr>
          <p:nvPr/>
        </p:nvCxnSpPr>
        <p:spPr>
          <a:xfrm>
            <a:off x="5177478" y="2631722"/>
            <a:ext cx="843548" cy="264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368C9FF-07F6-4B53-86E4-1590C70ECFDA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5185031" y="2658162"/>
            <a:ext cx="835995" cy="7238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9562D282-B0E2-4D7A-96A8-4100027A44D0}"/>
              </a:ext>
            </a:extLst>
          </p:cNvPr>
          <p:cNvSpPr txBox="1"/>
          <p:nvPr/>
        </p:nvSpPr>
        <p:spPr>
          <a:xfrm>
            <a:off x="1214109" y="2212263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eem Kufi" panose="020B0604020202020204"/>
              </a:rPr>
              <a:t>flatten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BA5248-CEA7-4DD8-8F69-E8CD7837480A}"/>
              </a:ext>
            </a:extLst>
          </p:cNvPr>
          <p:cNvSpPr txBox="1"/>
          <p:nvPr/>
        </p:nvSpPr>
        <p:spPr>
          <a:xfrm>
            <a:off x="2460861" y="2217594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Reem Kufi" panose="020B0604020202020204"/>
              </a:rPr>
              <a:t>input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Reem Kufi" panose="020B0604020202020204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103B79-0392-4371-8B86-46D9645E7C2E}"/>
              </a:ext>
            </a:extLst>
          </p:cNvPr>
          <p:cNvSpPr txBox="1"/>
          <p:nvPr/>
        </p:nvSpPr>
        <p:spPr>
          <a:xfrm>
            <a:off x="478150" y="191255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eem Kufi" panose="020B0604020202020204"/>
              </a:rPr>
              <a:t>2x2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1C1895-0FF3-43C2-8489-3B1B5279BDA2}"/>
              </a:ext>
            </a:extLst>
          </p:cNvPr>
          <p:cNvSpPr txBox="1"/>
          <p:nvPr/>
        </p:nvSpPr>
        <p:spPr>
          <a:xfrm>
            <a:off x="2087856" y="1249858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eem Kufi" panose="020B0604020202020204"/>
              </a:rPr>
              <a:t>4x1</a:t>
            </a:r>
          </a:p>
        </p:txBody>
      </p:sp>
    </p:spTree>
    <p:extLst>
      <p:ext uri="{BB962C8B-B14F-4D97-AF65-F5344CB8AC3E}">
        <p14:creationId xmlns:p14="http://schemas.microsoft.com/office/powerpoint/2010/main" val="318233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صورة 34">
            <a:extLst>
              <a:ext uri="{FF2B5EF4-FFF2-40B4-BE49-F238E27FC236}">
                <a16:creationId xmlns:a16="http://schemas.microsoft.com/office/drawing/2014/main" id="{5978423D-E5CC-4412-A371-1A418CA3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3" y="4653125"/>
            <a:ext cx="1923292" cy="42367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22915FB-7A03-4DDA-9E68-1D934371D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49" y="1278039"/>
            <a:ext cx="2957051" cy="25874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347A81-A9E6-4275-AA05-039EBD756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869610"/>
            <a:ext cx="5996763" cy="572700"/>
          </a:xfrm>
        </p:spPr>
        <p:txBody>
          <a:bodyPr/>
          <a:lstStyle/>
          <a:p>
            <a:r>
              <a:rPr lang="en-US" dirty="0"/>
              <a:t>Let’s  look inside CNN ,and discover </a:t>
            </a:r>
            <a:r>
              <a:rPr lang="en-US" dirty="0">
                <a:hlinkClick r:id="rId5"/>
              </a:rPr>
              <a:t>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5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537FD0B-C23D-4AC6-9117-D5222C8D6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0806"/>
            <a:ext cx="2319455" cy="210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AE512FB-2B7D-4478-9CF3-207771B0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2019" y="596167"/>
            <a:ext cx="4774019" cy="618949"/>
          </a:xfrm>
        </p:spPr>
        <p:txBody>
          <a:bodyPr/>
          <a:lstStyle/>
          <a:p>
            <a:r>
              <a:rPr lang="en-US" sz="2800" dirty="0"/>
              <a:t>How is Convolution layer work 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67C17CB-41AE-4348-8FD8-04167F939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75" y="2147951"/>
            <a:ext cx="1568974" cy="134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213CE50-4FE5-4D97-BE06-5E04D614D8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421" y="1318248"/>
            <a:ext cx="4863579" cy="354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CFE59-4A0F-4190-9556-247C520A0610}"/>
              </a:ext>
            </a:extLst>
          </p:cNvPr>
          <p:cNvSpPr txBox="1"/>
          <p:nvPr/>
        </p:nvSpPr>
        <p:spPr>
          <a:xfrm>
            <a:off x="2313831" y="2646673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Reem Kufi" panose="020B0604020202020204"/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3D246-6B27-4A57-A961-5266D7076EAE}"/>
              </a:ext>
            </a:extLst>
          </p:cNvPr>
          <p:cNvSpPr/>
          <p:nvPr/>
        </p:nvSpPr>
        <p:spPr>
          <a:xfrm>
            <a:off x="4183729" y="2723617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Reem Kufi" panose="020B0604020202020204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4535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AE512FB-2B7D-4478-9CF3-207771B0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86" y="976566"/>
            <a:ext cx="1616149" cy="618949"/>
          </a:xfrm>
        </p:spPr>
        <p:txBody>
          <a:bodyPr/>
          <a:lstStyle/>
          <a:p>
            <a:r>
              <a:rPr lang="en-US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B207C-BDE8-42BF-B0A5-07BEDA52E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1"/>
            <a:ext cx="9144000" cy="400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AE512FB-2B7D-4478-9CF3-207771B0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2019" y="596167"/>
            <a:ext cx="4774019" cy="618949"/>
          </a:xfrm>
        </p:spPr>
        <p:txBody>
          <a:bodyPr/>
          <a:lstStyle/>
          <a:p>
            <a:r>
              <a:rPr lang="en-US" sz="2800" dirty="0"/>
              <a:t>Why Convolution layer work 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9C5E81-BB96-480B-AEB4-89B3B049A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98" y="0"/>
            <a:ext cx="31685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003 CNN More On Edge Detection | Master Data Science">
            <a:extLst>
              <a:ext uri="{FF2B5EF4-FFF2-40B4-BE49-F238E27FC236}">
                <a16:creationId xmlns:a16="http://schemas.microsoft.com/office/drawing/2014/main" id="{27BD1CFD-B70C-4AE7-8E3A-16D89A6A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6729"/>
            <a:ext cx="6023107" cy="249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8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AE512FB-2B7D-4478-9CF3-207771B0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3673"/>
            <a:ext cx="4774019" cy="618949"/>
          </a:xfrm>
        </p:spPr>
        <p:txBody>
          <a:bodyPr/>
          <a:lstStyle/>
          <a:p>
            <a:r>
              <a:rPr lang="en-US" sz="2800" dirty="0"/>
              <a:t>Notes on Convolution layer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C213CE50-4FE5-4D97-BE06-5E04D614D8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33" y="1042622"/>
            <a:ext cx="5619241" cy="41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1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AE512FB-2B7D-4478-9CF3-207771B0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2" y="1021228"/>
            <a:ext cx="7522954" cy="618949"/>
          </a:xfrm>
        </p:spPr>
        <p:txBody>
          <a:bodyPr/>
          <a:lstStyle/>
          <a:p>
            <a:r>
              <a:rPr lang="en-US" sz="3600" dirty="0"/>
              <a:t>Strides : </a:t>
            </a:r>
            <a:r>
              <a:rPr lang="en-US" sz="2400" dirty="0"/>
              <a:t> is the number of pixels shifts over the input matrix</a:t>
            </a:r>
            <a:r>
              <a:rPr lang="en-US" sz="3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03B26B-7624-4764-85C3-0E45DB5538B4}"/>
                  </a:ext>
                </a:extLst>
              </p:cNvPr>
              <p:cNvSpPr/>
              <p:nvPr/>
            </p:nvSpPr>
            <p:spPr>
              <a:xfrm>
                <a:off x="202019" y="2237733"/>
                <a:ext cx="8941981" cy="920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rgbClr val="00B050"/>
                    </a:solidFill>
                    <a:latin typeface="Reem Kufi" panose="020B0604020202020204"/>
                  </a:rPr>
                  <a:t>Size of  feature map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image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kernal</m:t>
                        </m:r>
                      </m:num>
                      <m:den>
                        <m:r>
                          <a:rPr lang="en-US" sz="32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𝐬𝐭𝐫𝐢𝐝𝐞𝐬</m:t>
                        </m:r>
                      </m:den>
                    </m:f>
                    <m:r>
                      <a:rPr lang="en-US" sz="3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>
                  <a:solidFill>
                    <a:srgbClr val="00B050"/>
                  </a:solidFill>
                  <a:latin typeface="Reem Kufi" panose="020B0604020202020204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03B26B-7624-4764-85C3-0E45DB553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19" y="2237733"/>
                <a:ext cx="8941981" cy="920573"/>
              </a:xfrm>
              <a:prstGeom prst="rect">
                <a:avLst/>
              </a:prstGeom>
              <a:blipFill>
                <a:blip r:embed="rId4"/>
                <a:stretch>
                  <a:fillRect l="-1704" b="-16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6" descr="6.3. Padding and Stride — Dive into Deep Learning 0.16.2 documentation">
            <a:extLst>
              <a:ext uri="{FF2B5EF4-FFF2-40B4-BE49-F238E27FC236}">
                <a16:creationId xmlns:a16="http://schemas.microsoft.com/office/drawing/2014/main" id="{87CB2953-904B-496E-B43E-C625D6ADA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04977" y="2419349"/>
            <a:ext cx="2119423" cy="211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9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AE512FB-2B7D-4478-9CF3-207771B0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3673"/>
            <a:ext cx="4774019" cy="618949"/>
          </a:xfrm>
        </p:spPr>
        <p:txBody>
          <a:bodyPr/>
          <a:lstStyle/>
          <a:p>
            <a:r>
              <a:rPr lang="en-US" sz="2800" dirty="0"/>
              <a:t>Notes on Convolution layer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C213CE50-4FE5-4D97-BE06-5E04D614D8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33" y="1042622"/>
            <a:ext cx="5619241" cy="41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74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6" name="AutoShape 6" descr="6.3. Padding and Stride — Dive into Deep Learning 0.16.2 documentation">
            <a:extLst>
              <a:ext uri="{FF2B5EF4-FFF2-40B4-BE49-F238E27FC236}">
                <a16:creationId xmlns:a16="http://schemas.microsoft.com/office/drawing/2014/main" id="{87CB2953-904B-496E-B43E-C625D6ADA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04977" y="2419349"/>
            <a:ext cx="2119423" cy="211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7E2444-F06E-4384-9828-692418D91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217" y="1124907"/>
            <a:ext cx="6843565" cy="28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45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b="1" dirty="0"/>
              <a:t>MOTIVATION</a:t>
            </a:r>
            <a:endParaRPr lang="en-US" b="1"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How is the process of vision in humans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DF884EA7-3A0D-4DCF-AAD7-507C402E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3" y="4653125"/>
            <a:ext cx="1923292" cy="4236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AE512FB-2B7D-4478-9CF3-207771B0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2" y="1021228"/>
            <a:ext cx="7522954" cy="618949"/>
          </a:xfrm>
        </p:spPr>
        <p:txBody>
          <a:bodyPr/>
          <a:lstStyle/>
          <a:p>
            <a:r>
              <a:rPr lang="en-US" sz="2800" dirty="0"/>
              <a:t>Padding</a:t>
            </a:r>
            <a:r>
              <a:rPr lang="en-US" sz="3600" dirty="0"/>
              <a:t> : </a:t>
            </a:r>
            <a:r>
              <a:rPr lang="en-US" sz="2400" dirty="0"/>
              <a:t> </a:t>
            </a:r>
            <a:r>
              <a:rPr lang="en-US" dirty="0"/>
              <a:t> </a:t>
            </a:r>
            <a:r>
              <a:rPr lang="en-US" sz="2400" dirty="0"/>
              <a:t>is simply a process of adding layers of zeros to our input images so as to avoid the problems mentioned above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03B26B-7624-4764-85C3-0E45DB5538B4}"/>
                  </a:ext>
                </a:extLst>
              </p:cNvPr>
              <p:cNvSpPr/>
              <p:nvPr/>
            </p:nvSpPr>
            <p:spPr>
              <a:xfrm>
                <a:off x="101009" y="2848196"/>
                <a:ext cx="8941981" cy="816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  <a:latin typeface="Reem Kufi" panose="020B0604020202020204"/>
                  </a:rPr>
                  <a:t>Size of  feature map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image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00B050"/>
                            </a:solidFill>
                            <a:latin typeface="Reem Kufi" panose="020B0604020202020204"/>
                          </a:rPr>
                          <m:t>kernal</m:t>
                        </m:r>
                      </m:num>
                      <m:den>
                        <m:r>
                          <a:rPr lang="en-US" sz="28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𝐬𝐭𝐫𝐢𝐝𝐞𝐬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dirty="0">
                  <a:solidFill>
                    <a:srgbClr val="00B050"/>
                  </a:solidFill>
                  <a:latin typeface="Reem Kufi" panose="020B0604020202020204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A03B26B-7624-4764-85C3-0E45DB553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9" y="2848196"/>
                <a:ext cx="8941981" cy="816890"/>
              </a:xfrm>
              <a:prstGeom prst="rect">
                <a:avLst/>
              </a:prstGeom>
              <a:blipFill>
                <a:blip r:embed="rId4"/>
                <a:stretch>
                  <a:fillRect l="-1432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6" descr="6.3. Padding and Stride — Dive into Deep Learning 0.16.2 documentation">
            <a:extLst>
              <a:ext uri="{FF2B5EF4-FFF2-40B4-BE49-F238E27FC236}">
                <a16:creationId xmlns:a16="http://schemas.microsoft.com/office/drawing/2014/main" id="{87CB2953-904B-496E-B43E-C625D6ADA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04977" y="2419349"/>
            <a:ext cx="2119423" cy="211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2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D78CB752-9069-4EB6-974F-40022F446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89" y="1426314"/>
            <a:ext cx="48006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4860A0-5810-42A2-B0C2-29D1E83A3A4D}"/>
              </a:ext>
            </a:extLst>
          </p:cNvPr>
          <p:cNvSpPr/>
          <p:nvPr/>
        </p:nvSpPr>
        <p:spPr>
          <a:xfrm>
            <a:off x="279050" y="769815"/>
            <a:ext cx="19976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Reem Kufi" panose="020B0604020202020204"/>
              </a:rPr>
              <a:t>Pooling : </a:t>
            </a:r>
          </a:p>
        </p:txBody>
      </p:sp>
    </p:spTree>
    <p:extLst>
      <p:ext uri="{BB962C8B-B14F-4D97-AF65-F5344CB8AC3E}">
        <p14:creationId xmlns:p14="http://schemas.microsoft.com/office/powerpoint/2010/main" val="934952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22530" name="Picture 2" descr="What is Convolutional Neural Network (CNN) ? — with Keras | by Caner  Dabakoglu | Medium">
            <a:extLst>
              <a:ext uri="{FF2B5EF4-FFF2-40B4-BE49-F238E27FC236}">
                <a16:creationId xmlns:a16="http://schemas.microsoft.com/office/drawing/2014/main" id="{78470E22-EE9E-4EC7-8641-B3C75D07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05" y="1110217"/>
            <a:ext cx="4890977" cy="403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8409C5-397E-4BCC-A7FE-632B3FB0B42A}"/>
              </a:ext>
            </a:extLst>
          </p:cNvPr>
          <p:cNvSpPr/>
          <p:nvPr/>
        </p:nvSpPr>
        <p:spPr>
          <a:xfrm>
            <a:off x="328463" y="802439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Reem Kufi" panose="020B0604020202020204"/>
              </a:rPr>
              <a:t>Flatten layer : </a:t>
            </a:r>
          </a:p>
        </p:txBody>
      </p:sp>
    </p:spTree>
    <p:extLst>
      <p:ext uri="{BB962C8B-B14F-4D97-AF65-F5344CB8AC3E}">
        <p14:creationId xmlns:p14="http://schemas.microsoft.com/office/powerpoint/2010/main" val="829001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1026" name="Picture 2" descr="Student Notes: Convolutional Neural Networks (CNN) Introduction – Belajar  Pembelajaran Mesin Indonesia">
            <a:extLst>
              <a:ext uri="{FF2B5EF4-FFF2-40B4-BE49-F238E27FC236}">
                <a16:creationId xmlns:a16="http://schemas.microsoft.com/office/drawing/2014/main" id="{98692E2D-895F-4D69-92D6-0DE893B2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793"/>
            <a:ext cx="9144000" cy="43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135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صورة 34">
            <a:extLst>
              <a:ext uri="{FF2B5EF4-FFF2-40B4-BE49-F238E27FC236}">
                <a16:creationId xmlns:a16="http://schemas.microsoft.com/office/drawing/2014/main" id="{5978423D-E5CC-4412-A371-1A418CA3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3" y="4653125"/>
            <a:ext cx="1923292" cy="423673"/>
          </a:xfrm>
          <a:prstGeom prst="rect">
            <a:avLst/>
          </a:prstGeom>
        </p:spPr>
      </p:pic>
      <p:pic>
        <p:nvPicPr>
          <p:cNvPr id="20482" name="Picture 2" descr="Convolutional Neural Network Architecture | CNN Architecture">
            <a:extLst>
              <a:ext uri="{FF2B5EF4-FFF2-40B4-BE49-F238E27FC236}">
                <a16:creationId xmlns:a16="http://schemas.microsoft.com/office/drawing/2014/main" id="{BAD64452-2898-453C-A835-FE66D5C7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302"/>
            <a:ext cx="9144000" cy="51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40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6" name="Online Media 5" title="Convolutional Neural Network Visualization by Otavio Good">
            <a:hlinkClick r:id="" action="ppaction://media"/>
            <a:extLst>
              <a:ext uri="{FF2B5EF4-FFF2-40B4-BE49-F238E27FC236}">
                <a16:creationId xmlns:a16="http://schemas.microsoft.com/office/drawing/2014/main" id="{C932A93D-8A36-4C9F-B4AD-71E7152917D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-11430"/>
            <a:ext cx="914400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0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DF884EA7-3A0D-4DCF-AAD7-507C402E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3" y="4653125"/>
            <a:ext cx="1923292" cy="423673"/>
          </a:xfrm>
          <a:prstGeom prst="rect">
            <a:avLst/>
          </a:prstGeom>
        </p:spPr>
      </p:pic>
      <p:pic>
        <p:nvPicPr>
          <p:cNvPr id="1026" name="Picture 2" descr="See on Apple TV+: cancelled or renewed for season 2? (release date) -  canceled + renewed TV shows - TV Series Finale">
            <a:extLst>
              <a:ext uri="{FF2B5EF4-FFF2-40B4-BE49-F238E27FC236}">
                <a16:creationId xmlns:a16="http://schemas.microsoft.com/office/drawing/2014/main" id="{8005BC5C-22D0-4BE1-9463-E361CB17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" y="0"/>
            <a:ext cx="914055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6CBE4BC-F23F-478E-995E-EEF5C164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7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99C38FC-93AE-42BB-8955-18A38499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2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85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A5D195-6EC5-4027-91E2-1269F1CD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5" y="0"/>
            <a:ext cx="1923292" cy="423673"/>
          </a:xfrm>
          <a:prstGeom prst="rect">
            <a:avLst/>
          </a:prstGeom>
        </p:spPr>
      </p:pic>
      <p:pic>
        <p:nvPicPr>
          <p:cNvPr id="4" name="WhatsApp Video 2021-03-30 at 1.40.30 AM">
            <a:hlinkClick r:id="" action="ppaction://media"/>
            <a:extLst>
              <a:ext uri="{FF2B5EF4-FFF2-40B4-BE49-F238E27FC236}">
                <a16:creationId xmlns:a16="http://schemas.microsoft.com/office/drawing/2014/main" id="{2D136764-A75C-481A-86E9-D62296CE9D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967"/>
            <a:ext cx="9144000" cy="51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صورة 23">
            <a:extLst>
              <a:ext uri="{FF2B5EF4-FFF2-40B4-BE49-F238E27FC236}">
                <a16:creationId xmlns:a16="http://schemas.microsoft.com/office/drawing/2014/main" id="{3CBB16FC-F1D7-43DD-B39E-E3F5F54A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7" y="0"/>
            <a:ext cx="1923292" cy="423673"/>
          </a:xfrm>
          <a:prstGeom prst="rect">
            <a:avLst/>
          </a:prstGeom>
        </p:spPr>
      </p:pic>
      <p:pic>
        <p:nvPicPr>
          <p:cNvPr id="4" name="Picture 3" descr="Graphical user interface, chart, surface chart&#10;&#10;Description automatically generated">
            <a:extLst>
              <a:ext uri="{FF2B5EF4-FFF2-40B4-BE49-F238E27FC236}">
                <a16:creationId xmlns:a16="http://schemas.microsoft.com/office/drawing/2014/main" id="{76B1D656-14C2-4459-B162-853EAC3AE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755"/>
            <a:ext cx="9144000" cy="45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0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صورة 23">
            <a:extLst>
              <a:ext uri="{FF2B5EF4-FFF2-40B4-BE49-F238E27FC236}">
                <a16:creationId xmlns:a16="http://schemas.microsoft.com/office/drawing/2014/main" id="{3CBB16FC-F1D7-43DD-B39E-E3F5F54A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7" y="0"/>
            <a:ext cx="1923292" cy="423673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3D725BA0-A663-4241-B8BB-0466013CB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5167"/>
            <a:ext cx="9144000" cy="38331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صورة 23">
            <a:extLst>
              <a:ext uri="{FF2B5EF4-FFF2-40B4-BE49-F238E27FC236}">
                <a16:creationId xmlns:a16="http://schemas.microsoft.com/office/drawing/2014/main" id="{3CBB16FC-F1D7-43DD-B39E-E3F5F54A4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7" y="0"/>
            <a:ext cx="1923292" cy="423673"/>
          </a:xfrm>
          <a:prstGeom prst="rect">
            <a:avLst/>
          </a:prstGeom>
        </p:spPr>
      </p:pic>
      <p:pic>
        <p:nvPicPr>
          <p:cNvPr id="3074" name="Picture 2" descr="How to Convert an RGB Image to Grayscale - KDnuggets">
            <a:extLst>
              <a:ext uri="{FF2B5EF4-FFF2-40B4-BE49-F238E27FC236}">
                <a16:creationId xmlns:a16="http://schemas.microsoft.com/office/drawing/2014/main" id="{C68DA683-2BA4-4F13-ADE0-E9A35963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9103"/>
            <a:ext cx="4614648" cy="442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732F8-279B-47B2-B60D-81B31BA55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0" y="855434"/>
            <a:ext cx="37147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6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126</Words>
  <Application>Microsoft Office PowerPoint</Application>
  <PresentationFormat>On-screen Show (16:9)</PresentationFormat>
  <Paragraphs>26</Paragraphs>
  <Slides>25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Reem Kufi</vt:lpstr>
      <vt:lpstr>Arial</vt:lpstr>
      <vt:lpstr>Cambria Math</vt:lpstr>
      <vt:lpstr>Source Sans Pro</vt:lpstr>
      <vt:lpstr>Simple Meeting by Slidesgo</vt:lpstr>
      <vt:lpstr>1_Simple Meeting by Slidesgo</vt:lpstr>
      <vt:lpstr>The art of CNN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Convolution Neural Network ?</vt:lpstr>
      <vt:lpstr>Let’s  look inside CNN ,and discover it</vt:lpstr>
      <vt:lpstr>How is Convolution layer work ?</vt:lpstr>
      <vt:lpstr> </vt:lpstr>
      <vt:lpstr>Why Convolution layer work ?</vt:lpstr>
      <vt:lpstr>Notes on Convolution layer </vt:lpstr>
      <vt:lpstr>Strides :  is the number of pixels shifts over the input matrix </vt:lpstr>
      <vt:lpstr>Notes on Convolution layer </vt:lpstr>
      <vt:lpstr>PowerPoint Presentation</vt:lpstr>
      <vt:lpstr>Padding :   is simply a process of adding layers of zeros to our input images so as to avoid the problems mentioned above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MEETING</dc:title>
  <dc:creator>Mohamed</dc:creator>
  <cp:lastModifiedBy>MahmoudJamil</cp:lastModifiedBy>
  <cp:revision>104</cp:revision>
  <dcterms:modified xsi:type="dcterms:W3CDTF">2021-04-01T21:57:34Z</dcterms:modified>
</cp:coreProperties>
</file>